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DEPARTMEANT OF GEOGRAPHY</a:t>
            </a:r>
          </a:p>
          <a:p>
            <a:pPr algn="ctr"/>
            <a:endParaRPr lang="en-US" dirty="0" smtClean="0">
              <a:latin typeface="Algerian" pitchFamily="82" charset="0"/>
            </a:endParaRPr>
          </a:p>
          <a:p>
            <a:pPr algn="ctr"/>
            <a:r>
              <a:rPr lang="en-IN" dirty="0" smtClean="0">
                <a:latin typeface="Algerian" pitchFamily="82" charset="0"/>
              </a:rPr>
              <a:t>Topic.- introduction of research methodology</a:t>
            </a:r>
          </a:p>
          <a:p>
            <a:pPr algn="ctr"/>
            <a:endParaRPr lang="en-IN" dirty="0" smtClean="0">
              <a:latin typeface="Algerian" pitchFamily="82" charset="0"/>
            </a:endParaRPr>
          </a:p>
          <a:p>
            <a:pPr algn="ctr"/>
            <a:r>
              <a:rPr lang="en-IN" sz="2800" dirty="0" smtClean="0">
                <a:latin typeface="Algerian" pitchFamily="82" charset="0"/>
              </a:rPr>
              <a:t>Prof.- </a:t>
            </a:r>
            <a:r>
              <a:rPr lang="en-IN" sz="2800" dirty="0" err="1" smtClean="0">
                <a:latin typeface="Algerian" pitchFamily="82" charset="0"/>
              </a:rPr>
              <a:t>Indrajit</a:t>
            </a:r>
            <a:r>
              <a:rPr lang="en-IN" sz="2800" dirty="0" smtClean="0">
                <a:latin typeface="Algerian" pitchFamily="82" charset="0"/>
              </a:rPr>
              <a:t> </a:t>
            </a:r>
            <a:r>
              <a:rPr lang="en-IN" sz="2800" dirty="0" err="1" smtClean="0">
                <a:latin typeface="Algerian" pitchFamily="82" charset="0"/>
              </a:rPr>
              <a:t>Mandal</a:t>
            </a:r>
            <a:endParaRPr lang="en-US" sz="2000" dirty="0" smtClean="0">
              <a:latin typeface="Algerian" pitchFamily="8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lgerian" pitchFamily="82" charset="0"/>
              </a:rPr>
              <a:t>CHANDIDAS</a:t>
            </a:r>
            <a:r>
              <a:rPr lang="en-US" dirty="0" smtClean="0">
                <a:latin typeface="Algerian" pitchFamily="82" charset="0"/>
              </a:rPr>
              <a:t> MAHAVIDYALAYA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Try to keep these simple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The more variables the more difficult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Use the opportunity 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Get help at this stage</a:t>
            </a:r>
          </a:p>
          <a:p>
            <a:pPr lvl="1"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Senior colleagues</a:t>
            </a:r>
          </a:p>
          <a:p>
            <a:pPr lvl="1">
              <a:lnSpc>
                <a:spcPct val="150000"/>
              </a:lnSpc>
            </a:pPr>
            <a:r>
              <a:rPr lang="en-US" altLang="en-US" b="1" dirty="0" smtClean="0">
                <a:solidFill>
                  <a:srgbClr val="7030A0"/>
                </a:solidFill>
              </a:rPr>
              <a:t>Experienced researchers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Define Your objectives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Check to see if your idea is original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Get articles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Read articles and their references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Most of these will be vital when writing up reports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Find gap areas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Find obsolete measurements and results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Define objectives of the study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Literature search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Choose a subject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Literature survey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Defining and formulation of specific objectives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Prepare Synopsis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Procuring of suitable apparatus/materials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Design of experimental set up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Preliminary experiments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Execution of the project 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Accurate measurements/data collection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Steps involved in a research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Data analysis and error compounding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Hypothesis testing and verification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Results and discussion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Generalization, interpretation and drawing conclusions</a:t>
            </a: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Preparation of the project report or writing thesis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Steps involved in a research…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EvensenResMethFig2.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8686800" cy="5715000"/>
          </a:xfrm>
          <a:prstGeom prst="rect">
            <a:avLst/>
          </a:prstGeom>
          <a:solidFill>
            <a:srgbClr val="009644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Process of Research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Find suitable/specified journals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Get copy of Instructions to authors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Prepare article as per instructions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Select suitable titles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Authors and affiliations 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Abstract 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Highlights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Novelty statements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Introduction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Materials and methods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Results and discussion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Conclusions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Acknowledgements</a:t>
            </a: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References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Research article writing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All authors should directly involved in entire study</a:t>
            </a:r>
          </a:p>
          <a:p>
            <a:r>
              <a:rPr lang="en-US" altLang="en-US" b="1" dirty="0" smtClean="0"/>
              <a:t>Article is free from plagiarism</a:t>
            </a:r>
          </a:p>
          <a:p>
            <a:r>
              <a:rPr lang="en-US" altLang="en-US" b="1" dirty="0" smtClean="0"/>
              <a:t>Should follow ethics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Authorship/ethics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2000" b="1" i="1" dirty="0" smtClean="0">
                <a:solidFill>
                  <a:srgbClr val="002060"/>
                </a:solidFill>
              </a:rPr>
              <a:t>A Research Report generally include</a:t>
            </a:r>
            <a:r>
              <a:rPr lang="en-US" altLang="en-US" sz="2000" b="1" i="1" dirty="0" smtClean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</a:pPr>
            <a:endParaRPr lang="en-US" altLang="en-US" sz="2000" b="1" i="1" dirty="0" smtClean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Introduction and Statement of problem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Review of relevant literature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Statement of hypothesis or research objectives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Theoretical resume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Description of research design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Description Experimental design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Description of measurement and data analysis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Error compounding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Presentation of Results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Discussion 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Conclusion, limitations, and implications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Suggestions for future work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Acknowledgements 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References cited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002060"/>
                </a:solidFill>
              </a:rPr>
              <a:t>Appendices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>
                <a:solidFill>
                  <a:srgbClr val="FF0000"/>
                </a:solidFill>
              </a:rPr>
              <a:t>A Research Report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985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1. Application</a:t>
            </a:r>
            <a:r>
              <a:rPr lang="en-US" altLang="en-US" dirty="0" smtClean="0">
                <a:solidFill>
                  <a:srgbClr val="FF0000"/>
                </a:solidFill>
              </a:rPr>
              <a:t>- </a:t>
            </a:r>
            <a:r>
              <a:rPr lang="en-US" altLang="en-US" b="1" dirty="0" smtClean="0">
                <a:solidFill>
                  <a:srgbClr val="7030A0"/>
                </a:solidFill>
              </a:rPr>
              <a:t>Pure and Applied Research</a:t>
            </a:r>
          </a:p>
          <a:p>
            <a:pPr marL="6985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Applied</a:t>
            </a:r>
            <a:r>
              <a:rPr lang="en-US" altLang="en-US" b="1" dirty="0" smtClean="0">
                <a:solidFill>
                  <a:srgbClr val="7030A0"/>
                </a:solidFill>
              </a:rPr>
              <a:t>- Finding solutions for immediate problems facing a society/industry</a:t>
            </a:r>
          </a:p>
          <a:p>
            <a:pPr marL="6985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Pure</a:t>
            </a:r>
            <a:r>
              <a:rPr lang="en-US" altLang="en-US" b="1" dirty="0" smtClean="0">
                <a:solidFill>
                  <a:srgbClr val="7030A0"/>
                </a:solidFill>
              </a:rPr>
              <a:t>- Concerned with generalization and formulation of a theory</a:t>
            </a:r>
          </a:p>
          <a:p>
            <a:pPr marL="69850" indent="0">
              <a:buNone/>
            </a:pPr>
            <a:endParaRPr lang="en-US" altLang="en-US" dirty="0" smtClean="0">
              <a:solidFill>
                <a:srgbClr val="7030A0"/>
              </a:solidFill>
            </a:endParaRPr>
          </a:p>
          <a:p>
            <a:pPr marL="6985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2. Inquiry Mode- </a:t>
            </a:r>
            <a:r>
              <a:rPr lang="en-US" altLang="en-US" b="1" dirty="0" smtClean="0">
                <a:solidFill>
                  <a:srgbClr val="7030A0"/>
                </a:solidFill>
              </a:rPr>
              <a:t>Quantitative and qualitative</a:t>
            </a:r>
          </a:p>
          <a:p>
            <a:pPr marL="69850" indent="0">
              <a:buNone/>
            </a:pPr>
            <a:r>
              <a:rPr lang="en-US" altLang="en-US" b="1" dirty="0" err="1" smtClean="0">
                <a:solidFill>
                  <a:srgbClr val="FF0000"/>
                </a:solidFill>
              </a:rPr>
              <a:t>Quantitatative</a:t>
            </a:r>
            <a:r>
              <a:rPr lang="en-US" altLang="en-US" b="1" dirty="0" smtClean="0">
                <a:solidFill>
                  <a:srgbClr val="7030A0"/>
                </a:solidFill>
              </a:rPr>
              <a:t>- Measurements of quantity or amount</a:t>
            </a:r>
          </a:p>
          <a:p>
            <a:pPr marL="69850" indent="0"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Qualitative</a:t>
            </a:r>
            <a:r>
              <a:rPr lang="en-US" altLang="en-US" dirty="0" smtClean="0">
                <a:solidFill>
                  <a:srgbClr val="7030A0"/>
                </a:solidFill>
              </a:rPr>
              <a:t>- </a:t>
            </a:r>
            <a:r>
              <a:rPr lang="en-US" altLang="en-US" b="1" dirty="0" smtClean="0">
                <a:solidFill>
                  <a:srgbClr val="7030A0"/>
                </a:solidFill>
              </a:rPr>
              <a:t>Concerned with qualitative phenomena (reasons for human behavior)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Types of research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Based on research objectives: </a:t>
            </a:r>
          </a:p>
          <a:p>
            <a:endParaRPr lang="en-US" altLang="en-US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altLang="en-US" b="1" i="1" dirty="0" smtClean="0">
                <a:solidFill>
                  <a:srgbClr val="FF0000"/>
                </a:solidFill>
              </a:rPr>
              <a:t>Exploratory or </a:t>
            </a:r>
            <a:r>
              <a:rPr lang="en-US" altLang="en-US" b="1" i="1" dirty="0" err="1" smtClean="0">
                <a:solidFill>
                  <a:srgbClr val="FF0000"/>
                </a:solidFill>
              </a:rPr>
              <a:t>formulative</a:t>
            </a:r>
            <a:r>
              <a:rPr lang="en-US" altLang="en-US" b="1" i="1" dirty="0" smtClean="0">
                <a:solidFill>
                  <a:srgbClr val="FF0000"/>
                </a:solidFill>
              </a:rPr>
              <a:t> research- </a:t>
            </a:r>
            <a:r>
              <a:rPr lang="en-US" altLang="en-US" b="1" dirty="0" smtClean="0">
                <a:solidFill>
                  <a:srgbClr val="002060"/>
                </a:solidFill>
              </a:rPr>
              <a:t>To gain familiarity with a phenomenon or to achieve new insights into it</a:t>
            </a:r>
            <a:endParaRPr lang="en-US" altLang="en-US" b="1" i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altLang="en-US" b="1" i="1" dirty="0" smtClean="0">
                <a:solidFill>
                  <a:srgbClr val="FF0000"/>
                </a:solidFill>
              </a:rPr>
              <a:t>descriptive research- </a:t>
            </a:r>
            <a:r>
              <a:rPr lang="en-US" altLang="en-US" b="1" dirty="0" smtClean="0">
                <a:solidFill>
                  <a:srgbClr val="002060"/>
                </a:solidFill>
              </a:rPr>
              <a:t>To study accurately the characteristics of a particular individual, situation or a group-includes survey</a:t>
            </a:r>
            <a:endParaRPr lang="en-US" altLang="en-US" b="1" i="1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Research Studies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 b="1" dirty="0" smtClean="0">
                <a:solidFill>
                  <a:srgbClr val="002060"/>
                </a:solidFill>
                <a:latin typeface="Calibri" pitchFamily="34" charset="0"/>
              </a:rPr>
              <a:t>A careful investigation for new facts in any branch of knowledge</a:t>
            </a:r>
          </a:p>
          <a:p>
            <a:endParaRPr lang="en-US" altLang="en-US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en-US" b="1" dirty="0" smtClean="0">
                <a:latin typeface="Calibri" pitchFamily="34" charset="0"/>
              </a:rPr>
              <a:t>Redman and </a:t>
            </a:r>
            <a:r>
              <a:rPr lang="en-US" altLang="en-US" b="1" dirty="0" err="1" smtClean="0">
                <a:latin typeface="Calibri" pitchFamily="34" charset="0"/>
              </a:rPr>
              <a:t>Mory</a:t>
            </a:r>
            <a:r>
              <a:rPr lang="en-US" altLang="en-US" b="1" dirty="0" smtClean="0">
                <a:solidFill>
                  <a:srgbClr val="002060"/>
                </a:solidFill>
                <a:latin typeface="Calibri" pitchFamily="34" charset="0"/>
              </a:rPr>
              <a:t>: Research is a systematic effort to gain new knowledge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What is Research?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altLang="en-US" b="1" i="1" dirty="0" smtClean="0">
                <a:solidFill>
                  <a:srgbClr val="FF0000"/>
                </a:solidFill>
              </a:rPr>
              <a:t>Diagnostic research- </a:t>
            </a:r>
            <a:r>
              <a:rPr lang="en-US" altLang="en-US" b="1" dirty="0" smtClean="0">
                <a:solidFill>
                  <a:srgbClr val="7030A0"/>
                </a:solidFill>
              </a:rPr>
              <a:t>To determine the frequency with which something occurs or with which it is associated with something else</a:t>
            </a:r>
            <a:endParaRPr lang="en-US" altLang="en-US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altLang="en-US" b="1" i="1" dirty="0" smtClean="0">
                <a:solidFill>
                  <a:srgbClr val="FF0000"/>
                </a:solidFill>
              </a:rPr>
              <a:t>hypothesis-testing research- </a:t>
            </a:r>
            <a:r>
              <a:rPr lang="en-US" altLang="en-US" b="1" dirty="0" smtClean="0">
                <a:solidFill>
                  <a:srgbClr val="7030A0"/>
                </a:solidFill>
              </a:rPr>
              <a:t>To test a hypothesis of a causal relationship between variables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Research Studies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133600"/>
            <a:ext cx="57911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6600" dirty="0" smtClean="0">
                <a:solidFill>
                  <a:srgbClr val="002060"/>
                </a:solidFill>
                <a:latin typeface="Algerian" pitchFamily="82" charset="0"/>
              </a:rPr>
              <a:t>Thank you</a:t>
            </a:r>
            <a:endParaRPr lang="en-US" sz="6600" dirty="0"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altLang="en-US" b="1" u="sng" dirty="0" smtClean="0"/>
              <a:t>Clifford Woody</a:t>
            </a:r>
            <a:r>
              <a:rPr lang="en-US" altLang="en-US" b="1" dirty="0" smtClean="0">
                <a:solidFill>
                  <a:srgbClr val="002060"/>
                </a:solidFill>
              </a:rPr>
              <a:t>: Research-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002060"/>
                </a:solidFill>
              </a:rPr>
              <a:t>defining and redefining problems, formulating hypothesis/objectives; 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002060"/>
                </a:solidFill>
              </a:rPr>
              <a:t>collecting, organizing and evaluating data;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002060"/>
                </a:solidFill>
              </a:rPr>
              <a:t> making deductions and reaching conclusions; </a:t>
            </a:r>
          </a:p>
          <a:p>
            <a:pPr>
              <a:lnSpc>
                <a:spcPct val="150000"/>
              </a:lnSpc>
            </a:pPr>
            <a:r>
              <a:rPr lang="en-US" altLang="en-US" b="1" dirty="0" smtClean="0">
                <a:solidFill>
                  <a:srgbClr val="002060"/>
                </a:solidFill>
              </a:rPr>
              <a:t>testing the conclusions to determine whether they fit the formulating hypothesis/objectives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What is Research?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Desire to get a research degree along with its consequential benefits</a:t>
            </a:r>
          </a:p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Desire to face the challenge in solving the unsolved problems</a:t>
            </a:r>
          </a:p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Desire to get intellectual joy of doing some creative work</a:t>
            </a:r>
          </a:p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Desire to be of service to society</a:t>
            </a:r>
          </a:p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Desire to get respectability</a:t>
            </a:r>
          </a:p>
          <a:p>
            <a:pPr indent="-274320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Directives of government, employment conditions etc.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research?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Validate intuition</a:t>
            </a:r>
          </a:p>
          <a:p>
            <a:pPr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Improve methods </a:t>
            </a:r>
          </a:p>
          <a:p>
            <a:pPr marL="69850" indent="0">
              <a:buNone/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Demands of the Job</a:t>
            </a:r>
          </a:p>
          <a:p>
            <a:pPr>
              <a:defRPr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rgbClr val="002060"/>
                </a:solidFill>
              </a:rPr>
              <a:t>For publication/patent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Why do research?...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Based on an idea</a:t>
            </a:r>
          </a:p>
          <a:p>
            <a:endParaRPr lang="en-US" altLang="en-US" b="1" dirty="0" smtClean="0">
              <a:solidFill>
                <a:srgbClr val="002060"/>
              </a:solidFill>
            </a:endParaRP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Based on your experience</a:t>
            </a:r>
          </a:p>
          <a:p>
            <a:endParaRPr lang="en-US" altLang="en-US" b="1" dirty="0" smtClean="0">
              <a:solidFill>
                <a:srgbClr val="002060"/>
              </a:solidFill>
            </a:endParaRP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Based on your reading</a:t>
            </a:r>
          </a:p>
          <a:p>
            <a:endParaRPr lang="en-US" altLang="en-US" b="1" dirty="0" smtClean="0">
              <a:solidFill>
                <a:srgbClr val="002060"/>
              </a:solidFill>
            </a:endParaRPr>
          </a:p>
          <a:p>
            <a:r>
              <a:rPr lang="en-US" altLang="en-US" b="1" dirty="0" smtClean="0">
                <a:solidFill>
                  <a:srgbClr val="002060"/>
                </a:solidFill>
              </a:rPr>
              <a:t>Originality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Choose a subject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lvl="1" indent="-274320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 plan</a:t>
            </a:r>
          </a:p>
          <a:p>
            <a:pPr marL="685800" lvl="2" indent="0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Specify the sources &amp; types of information relevant to the research problem</a:t>
            </a:r>
          </a:p>
          <a:p>
            <a:pPr marL="640080" lvl="1" indent="-274320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 strategy </a:t>
            </a:r>
          </a:p>
          <a:p>
            <a:pPr marL="685800" lvl="2" indent="0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Which approach will be used for gathering and analyzing the data</a:t>
            </a:r>
          </a:p>
          <a:p>
            <a:pPr marL="640080" lvl="1" indent="-274320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time and budgets</a:t>
            </a:r>
          </a:p>
          <a:p>
            <a:pPr marL="685800" lvl="2" indent="0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Most studies are done under these two constraints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The important features of a research design 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altLang="en-US" sz="3600" b="1" dirty="0" smtClean="0">
                <a:solidFill>
                  <a:srgbClr val="0070C0"/>
                </a:solidFill>
              </a:rPr>
              <a:t>Systematic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- All steps must be inter related- one to another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600" b="1" dirty="0" smtClean="0">
                <a:solidFill>
                  <a:srgbClr val="0070C0"/>
                </a:solidFill>
              </a:rPr>
              <a:t>Logical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- Agreeing with the principles of logic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en-US" sz="3600" b="1" dirty="0" smtClean="0">
                <a:solidFill>
                  <a:srgbClr val="0070C0"/>
                </a:solidFill>
              </a:rPr>
              <a:t>Empirical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-Conclusions should be based on evidences/observations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7030A0"/>
                </a:solidFill>
              </a:rPr>
              <a:t>CHARACTERISTICS OF RESEARCH</a:t>
            </a:r>
            <a:br>
              <a:rPr lang="en-US" altLang="en-US" b="1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  <a:defRPr/>
            </a:pPr>
            <a:r>
              <a:rPr lang="en-US" sz="3000" b="1" dirty="0" smtClean="0">
                <a:solidFill>
                  <a:srgbClr val="0070C0"/>
                </a:solidFill>
              </a:rPr>
              <a:t>Objectivity</a:t>
            </a:r>
            <a:r>
              <a:rPr lang="en-US" sz="3000" b="1" dirty="0" smtClean="0">
                <a:solidFill>
                  <a:srgbClr val="00B050"/>
                </a:solidFill>
              </a:rPr>
              <a:t>- It must answer the research questions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3000" b="1" dirty="0" smtClean="0">
                <a:solidFill>
                  <a:srgbClr val="0070C0"/>
                </a:solidFill>
              </a:rPr>
              <a:t>Replicable</a:t>
            </a:r>
            <a:r>
              <a:rPr lang="en-US" sz="3000" b="1" dirty="0" smtClean="0">
                <a:solidFill>
                  <a:srgbClr val="00B050"/>
                </a:solidFill>
              </a:rPr>
              <a:t>- reproducible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3000" b="1" dirty="0" smtClean="0">
                <a:solidFill>
                  <a:srgbClr val="0070C0"/>
                </a:solidFill>
              </a:rPr>
              <a:t>Transmittable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Quality control</a:t>
            </a:r>
            <a:r>
              <a:rPr lang="en-US" b="1" dirty="0" smtClean="0">
                <a:solidFill>
                  <a:srgbClr val="00B050"/>
                </a:solidFill>
              </a:rPr>
              <a:t>- Accurate measurements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All well designed and conducted research has potential application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7030A0"/>
                </a:solidFill>
              </a:rPr>
              <a:t>CHARACTERISTICS OF RESEARCH…</a:t>
            </a:r>
            <a:br>
              <a:rPr lang="en-US" altLang="en-US" b="1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646</Words>
  <Application>Microsoft Office PowerPoint</Application>
  <PresentationFormat>On-screen Show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CHANDIDAS MAHAVIDYALAYA</vt:lpstr>
      <vt:lpstr>What is Research?</vt:lpstr>
      <vt:lpstr>What is Research?</vt:lpstr>
      <vt:lpstr>Why do research?</vt:lpstr>
      <vt:lpstr>Why do research?...</vt:lpstr>
      <vt:lpstr>Choose a subject</vt:lpstr>
      <vt:lpstr>The important features of a research design  </vt:lpstr>
      <vt:lpstr>CHARACTERISTICS OF RESEARCH </vt:lpstr>
      <vt:lpstr>CHARACTERISTICS OF RESEARCH… </vt:lpstr>
      <vt:lpstr>Define Your objectives</vt:lpstr>
      <vt:lpstr>Literature search</vt:lpstr>
      <vt:lpstr>Steps involved in a research</vt:lpstr>
      <vt:lpstr>Steps involved in a research…</vt:lpstr>
      <vt:lpstr>The Process of Research </vt:lpstr>
      <vt:lpstr>Research article writing</vt:lpstr>
      <vt:lpstr>Authorship/ethics</vt:lpstr>
      <vt:lpstr>A Research Report</vt:lpstr>
      <vt:lpstr>Types of research</vt:lpstr>
      <vt:lpstr>Research Studies</vt:lpstr>
      <vt:lpstr>Research Studies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CHANDIDAS MAHAVIDYALAYA</dc:title>
  <dc:creator>Personal</dc:creator>
  <cp:lastModifiedBy>Windows User</cp:lastModifiedBy>
  <cp:revision>8</cp:revision>
  <dcterms:created xsi:type="dcterms:W3CDTF">2006-08-16T00:00:00Z</dcterms:created>
  <dcterms:modified xsi:type="dcterms:W3CDTF">2023-01-01T14:27:40Z</dcterms:modified>
</cp:coreProperties>
</file>